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Barlow"/>
      <p:regular r:id="rId15"/>
    </p:embeddedFont>
    <p:embeddedFont>
      <p:font typeface="Barlow"/>
      <p:regular r:id="rId16"/>
    </p:embeddedFont>
    <p:embeddedFont>
      <p:font typeface="Barlow"/>
      <p:regular r:id="rId17"/>
    </p:embeddedFont>
    <p:embeddedFont>
      <p:font typeface="Barlow"/>
      <p:regular r:id="rId18"/>
    </p:embeddedFont>
    <p:embeddedFont>
      <p:font typeface="Montserrat"/>
      <p:regular r:id="rId19"/>
    </p:embeddedFont>
    <p:embeddedFont>
      <p:font typeface="Montserrat"/>
      <p:regular r:id="rId20"/>
    </p:embeddedFont>
    <p:embeddedFont>
      <p:font typeface="Montserrat"/>
      <p:regular r:id="rId21"/>
    </p:embeddedFont>
    <p:embeddedFont>
      <p:font typeface="Montserrat"/>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2.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2-1.png>
</file>

<file path=ppt/media/image-3-1.png>
</file>

<file path=ppt/media/image-4-1.png>
</file>

<file path=ppt/media/image-4-2.png>
</file>

<file path=ppt/media/image-4-3.png>
</file>

<file path=ppt/media/image-7-1.png>
</file>

<file path=ppt/media/image-7-2.png>
</file>

<file path=ppt/media/image-7-3.png>
</file>

<file path=ppt/media/image-7-4.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slideLayout" Target="../slideLayouts/slideLayout5.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309" y="1887974"/>
            <a:ext cx="7627382" cy="1425416"/>
          </a:xfrm>
          <a:prstGeom prst="rect">
            <a:avLst/>
          </a:prstGeom>
          <a:noFill/>
          <a:ln/>
        </p:spPr>
        <p:txBody>
          <a:bodyPr wrap="square" lIns="0" tIns="0" rIns="0" bIns="0" rtlCol="0" anchor="t"/>
          <a:lstStyle/>
          <a:p>
            <a:pPr algn="l" indent="0" marL="0">
              <a:lnSpc>
                <a:spcPts val="5600"/>
              </a:lnSpc>
              <a:buNone/>
            </a:pPr>
            <a:r>
              <a:rPr lang="en-US" sz="4450" b="1" dirty="0">
                <a:solidFill>
                  <a:srgbClr val="7068F4"/>
                </a:solidFill>
                <a:latin typeface="Barlow Bold" pitchFamily="34" charset="0"/>
                <a:ea typeface="Barlow Bold" pitchFamily="34" charset="-122"/>
                <a:cs typeface="Barlow Bold" pitchFamily="34" charset="-120"/>
              </a:rPr>
              <a:t>SVM Classifier for Cat vs. Dog Image Sorting</a:t>
            </a:r>
            <a:endParaRPr lang="en-US" sz="4450" dirty="0"/>
          </a:p>
        </p:txBody>
      </p:sp>
      <p:sp>
        <p:nvSpPr>
          <p:cNvPr id="4" name="Text 1"/>
          <p:cNvSpPr/>
          <p:nvPr/>
        </p:nvSpPr>
        <p:spPr>
          <a:xfrm>
            <a:off x="758309" y="3638312"/>
            <a:ext cx="7627382" cy="208026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In the quest to differentiate cats from dogs using machine learning, a Support Vector Machine (SVM) classifier was implemented on a Kaggle dataset. This presentation explores the journey, challenges, and lessons learned from building an SVM model to classify cat and dog images. From data preprocessing to model evaluation, discover the steps taken and the insights gained in this engaging exploration.</a:t>
            </a:r>
            <a:endParaRPr lang="en-US" sz="1700" dirty="0"/>
          </a:p>
        </p:txBody>
      </p:sp>
      <p:sp>
        <p:nvSpPr>
          <p:cNvPr id="5" name="Shape 2"/>
          <p:cNvSpPr/>
          <p:nvPr/>
        </p:nvSpPr>
        <p:spPr>
          <a:xfrm>
            <a:off x="758309" y="5978485"/>
            <a:ext cx="346591" cy="346591"/>
          </a:xfrm>
          <a:prstGeom prst="roundRect">
            <a:avLst>
              <a:gd name="adj" fmla="val 26380043"/>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765929" y="5986105"/>
            <a:ext cx="331351" cy="331351"/>
          </a:xfrm>
          <a:prstGeom prst="rect">
            <a:avLst/>
          </a:prstGeom>
        </p:spPr>
      </p:pic>
      <p:sp>
        <p:nvSpPr>
          <p:cNvPr id="7" name="Text 3"/>
          <p:cNvSpPr/>
          <p:nvPr/>
        </p:nvSpPr>
        <p:spPr>
          <a:xfrm>
            <a:off x="1213128" y="5962293"/>
            <a:ext cx="2534483" cy="379214"/>
          </a:xfrm>
          <a:prstGeom prst="rect">
            <a:avLst/>
          </a:prstGeom>
          <a:noFill/>
          <a:ln/>
        </p:spPr>
        <p:txBody>
          <a:bodyPr wrap="none" lIns="0" tIns="0" rIns="0" bIns="0" rtlCol="0" anchor="t"/>
          <a:lstStyle/>
          <a:p>
            <a:pPr algn="l" indent="0" marL="0">
              <a:lnSpc>
                <a:spcPts val="2950"/>
              </a:lnSpc>
              <a:buNone/>
            </a:pPr>
            <a:r>
              <a:rPr lang="en-US" sz="2100" b="1" dirty="0">
                <a:solidFill>
                  <a:srgbClr val="272525"/>
                </a:solidFill>
                <a:latin typeface="Montserrat Bold" pitchFamily="34" charset="0"/>
                <a:ea typeface="Montserrat Bold" pitchFamily="34" charset="-122"/>
                <a:cs typeface="Montserrat Bold" pitchFamily="34" charset="-120"/>
              </a:rPr>
              <a:t>by Aiyede Sunday</a:t>
            </a:r>
            <a:endParaRPr lang="en-US" sz="2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16518" y="728305"/>
            <a:ext cx="7710964" cy="1346835"/>
          </a:xfrm>
          <a:prstGeom prst="rect">
            <a:avLst/>
          </a:prstGeom>
          <a:noFill/>
          <a:ln/>
        </p:spPr>
        <p:txBody>
          <a:bodyPr wrap="square" lIns="0" tIns="0" rIns="0" bIns="0" rtlCol="0" anchor="t"/>
          <a:lstStyle/>
          <a:p>
            <a:pPr algn="l" indent="0" marL="0">
              <a:lnSpc>
                <a:spcPts val="5300"/>
              </a:lnSpc>
              <a:buNone/>
            </a:pPr>
            <a:r>
              <a:rPr lang="en-US" sz="4200" b="1" dirty="0">
                <a:solidFill>
                  <a:srgbClr val="7068F4"/>
                </a:solidFill>
                <a:latin typeface="Barlow Bold" pitchFamily="34" charset="0"/>
                <a:ea typeface="Barlow Bold" pitchFamily="34" charset="-122"/>
                <a:cs typeface="Barlow Bold" pitchFamily="34" charset="-120"/>
              </a:rPr>
              <a:t>Dataset Preparation and Preprocessing</a:t>
            </a:r>
            <a:endParaRPr lang="en-US" sz="4200" dirty="0"/>
          </a:p>
        </p:txBody>
      </p:sp>
      <p:sp>
        <p:nvSpPr>
          <p:cNvPr id="4" name="Text 1"/>
          <p:cNvSpPr/>
          <p:nvPr/>
        </p:nvSpPr>
        <p:spPr>
          <a:xfrm>
            <a:off x="716518" y="2382203"/>
            <a:ext cx="7710964" cy="1964531"/>
          </a:xfrm>
          <a:prstGeom prst="rect">
            <a:avLst/>
          </a:prstGeom>
          <a:noFill/>
          <a:ln/>
        </p:spPr>
        <p:txBody>
          <a:bodyPr wrap="square" lIns="0" tIns="0" rIns="0" bIns="0" rtlCol="0" anchor="t"/>
          <a:lstStyle/>
          <a:p>
            <a:pPr algn="l" indent="0" marL="0">
              <a:lnSpc>
                <a:spcPts val="2550"/>
              </a:lnSpc>
              <a:buNone/>
            </a:pPr>
            <a:r>
              <a:rPr lang="en-US" sz="1600" dirty="0">
                <a:solidFill>
                  <a:srgbClr val="272525"/>
                </a:solidFill>
                <a:latin typeface="Montserrat" pitchFamily="34" charset="0"/>
                <a:ea typeface="Montserrat" pitchFamily="34" charset="-122"/>
                <a:cs typeface="Montserrat" pitchFamily="34" charset="-120"/>
              </a:rPr>
              <a:t>The dataset consisted of images of cats and dogs, each meticulously prepared for machine learning. The images were transformed into grayscale, and their dimensions were standardized to 64x64 pixels. Each image underwent preprocessing, which included flattening and labeling. Cats were assigned a binary value of 0, while dogs were labeled as 1, effectively creating a binary classification problem.</a:t>
            </a:r>
            <a:endParaRPr lang="en-US" sz="1600" dirty="0"/>
          </a:p>
        </p:txBody>
      </p:sp>
      <p:sp>
        <p:nvSpPr>
          <p:cNvPr id="5" name="Shape 2"/>
          <p:cNvSpPr/>
          <p:nvPr/>
        </p:nvSpPr>
        <p:spPr>
          <a:xfrm>
            <a:off x="716518" y="4577001"/>
            <a:ext cx="3753207" cy="1523524"/>
          </a:xfrm>
          <a:prstGeom prst="roundRect">
            <a:avLst>
              <a:gd name="adj" fmla="val 12094"/>
            </a:avLst>
          </a:prstGeom>
          <a:solidFill>
            <a:srgbClr val="EEEFF5"/>
          </a:solidFill>
          <a:ln/>
          <a:effectLst>
            <a:outerShdw sx="100000" sy="100000" kx="0" ky="0" algn="bl" rotWithShape="0" blurRad="50800" dist="25400" dir="13500000">
              <a:srgbClr val="ffffff">
                <a:alpha val="70000"/>
              </a:srgbClr>
            </a:outerShdw>
          </a:effectLst>
        </p:spPr>
      </p:sp>
      <p:sp>
        <p:nvSpPr>
          <p:cNvPr id="6" name="Text 3"/>
          <p:cNvSpPr/>
          <p:nvPr/>
        </p:nvSpPr>
        <p:spPr>
          <a:xfrm>
            <a:off x="921187" y="4781669"/>
            <a:ext cx="2693670" cy="336590"/>
          </a:xfrm>
          <a:prstGeom prst="rect">
            <a:avLst/>
          </a:prstGeom>
          <a:noFill/>
          <a:ln/>
        </p:spPr>
        <p:txBody>
          <a:bodyPr wrap="none" lIns="0" tIns="0" rIns="0" bIns="0" rtlCol="0" anchor="t"/>
          <a:lstStyle/>
          <a:p>
            <a:pPr algn="l" indent="0" marL="0">
              <a:lnSpc>
                <a:spcPts val="2650"/>
              </a:lnSpc>
              <a:buNone/>
            </a:pPr>
            <a:r>
              <a:rPr lang="en-US" sz="2100" b="1" dirty="0">
                <a:solidFill>
                  <a:srgbClr val="272525"/>
                </a:solidFill>
                <a:latin typeface="Barlow Bold" pitchFamily="34" charset="0"/>
                <a:ea typeface="Barlow Bold" pitchFamily="34" charset="-122"/>
                <a:cs typeface="Barlow Bold" pitchFamily="34" charset="-120"/>
              </a:rPr>
              <a:t>Grayscale Conversion</a:t>
            </a:r>
            <a:endParaRPr lang="en-US" sz="2100" dirty="0"/>
          </a:p>
        </p:txBody>
      </p:sp>
      <p:sp>
        <p:nvSpPr>
          <p:cNvPr id="7" name="Text 4"/>
          <p:cNvSpPr/>
          <p:nvPr/>
        </p:nvSpPr>
        <p:spPr>
          <a:xfrm>
            <a:off x="921187" y="5241012"/>
            <a:ext cx="3343870" cy="654844"/>
          </a:xfrm>
          <a:prstGeom prst="rect">
            <a:avLst/>
          </a:prstGeom>
          <a:noFill/>
          <a:ln/>
        </p:spPr>
        <p:txBody>
          <a:bodyPr wrap="square" lIns="0" tIns="0" rIns="0" bIns="0" rtlCol="0" anchor="t"/>
          <a:lstStyle/>
          <a:p>
            <a:pPr algn="l" indent="0" marL="0">
              <a:lnSpc>
                <a:spcPts val="2550"/>
              </a:lnSpc>
              <a:buNone/>
            </a:pPr>
            <a:r>
              <a:rPr lang="en-US" sz="1600" dirty="0">
                <a:solidFill>
                  <a:srgbClr val="272525"/>
                </a:solidFill>
                <a:latin typeface="Montserrat" pitchFamily="34" charset="0"/>
                <a:ea typeface="Montserrat" pitchFamily="34" charset="-122"/>
                <a:cs typeface="Montserrat" pitchFamily="34" charset="-120"/>
              </a:rPr>
              <a:t>Ensuring uniformity in color representation.</a:t>
            </a:r>
            <a:endParaRPr lang="en-US" sz="1600" dirty="0"/>
          </a:p>
        </p:txBody>
      </p:sp>
      <p:sp>
        <p:nvSpPr>
          <p:cNvPr id="8" name="Shape 5"/>
          <p:cNvSpPr/>
          <p:nvPr/>
        </p:nvSpPr>
        <p:spPr>
          <a:xfrm>
            <a:off x="4674394" y="4577001"/>
            <a:ext cx="3753207" cy="1523524"/>
          </a:xfrm>
          <a:prstGeom prst="roundRect">
            <a:avLst>
              <a:gd name="adj" fmla="val 12094"/>
            </a:avLst>
          </a:prstGeom>
          <a:solidFill>
            <a:srgbClr val="EEEFF5"/>
          </a:solidFill>
          <a:ln/>
          <a:effectLst>
            <a:outerShdw sx="100000" sy="100000" kx="0" ky="0" algn="bl" rotWithShape="0" blurRad="50800" dist="25400" dir="13500000">
              <a:srgbClr val="ffffff">
                <a:alpha val="70000"/>
              </a:srgbClr>
            </a:outerShdw>
          </a:effectLst>
        </p:spPr>
      </p:sp>
      <p:sp>
        <p:nvSpPr>
          <p:cNvPr id="9" name="Text 6"/>
          <p:cNvSpPr/>
          <p:nvPr/>
        </p:nvSpPr>
        <p:spPr>
          <a:xfrm>
            <a:off x="4879062" y="4781669"/>
            <a:ext cx="2693670" cy="336590"/>
          </a:xfrm>
          <a:prstGeom prst="rect">
            <a:avLst/>
          </a:prstGeom>
          <a:noFill/>
          <a:ln/>
        </p:spPr>
        <p:txBody>
          <a:bodyPr wrap="none" lIns="0" tIns="0" rIns="0" bIns="0" rtlCol="0" anchor="t"/>
          <a:lstStyle/>
          <a:p>
            <a:pPr algn="l" indent="0" marL="0">
              <a:lnSpc>
                <a:spcPts val="2650"/>
              </a:lnSpc>
              <a:buNone/>
            </a:pPr>
            <a:r>
              <a:rPr lang="en-US" sz="2100" b="1" dirty="0">
                <a:solidFill>
                  <a:srgbClr val="272525"/>
                </a:solidFill>
                <a:latin typeface="Barlow Bold" pitchFamily="34" charset="0"/>
                <a:ea typeface="Barlow Bold" pitchFamily="34" charset="-122"/>
                <a:cs typeface="Barlow Bold" pitchFamily="34" charset="-120"/>
              </a:rPr>
              <a:t>Resizing</a:t>
            </a:r>
            <a:endParaRPr lang="en-US" sz="2100" dirty="0"/>
          </a:p>
        </p:txBody>
      </p:sp>
      <p:sp>
        <p:nvSpPr>
          <p:cNvPr id="10" name="Text 7"/>
          <p:cNvSpPr/>
          <p:nvPr/>
        </p:nvSpPr>
        <p:spPr>
          <a:xfrm>
            <a:off x="4879062" y="5241012"/>
            <a:ext cx="3343870" cy="654844"/>
          </a:xfrm>
          <a:prstGeom prst="rect">
            <a:avLst/>
          </a:prstGeom>
          <a:noFill/>
          <a:ln/>
        </p:spPr>
        <p:txBody>
          <a:bodyPr wrap="square" lIns="0" tIns="0" rIns="0" bIns="0" rtlCol="0" anchor="t"/>
          <a:lstStyle/>
          <a:p>
            <a:pPr algn="l" indent="0" marL="0">
              <a:lnSpc>
                <a:spcPts val="2550"/>
              </a:lnSpc>
              <a:buNone/>
            </a:pPr>
            <a:r>
              <a:rPr lang="en-US" sz="1600" dirty="0">
                <a:solidFill>
                  <a:srgbClr val="272525"/>
                </a:solidFill>
                <a:latin typeface="Montserrat" pitchFamily="34" charset="0"/>
                <a:ea typeface="Montserrat" pitchFamily="34" charset="-122"/>
                <a:cs typeface="Montserrat" pitchFamily="34" charset="-120"/>
              </a:rPr>
              <a:t>Standardizing image dimensions for consistent input.</a:t>
            </a:r>
            <a:endParaRPr lang="en-US" sz="1600" dirty="0"/>
          </a:p>
        </p:txBody>
      </p:sp>
      <p:sp>
        <p:nvSpPr>
          <p:cNvPr id="11" name="Shape 8"/>
          <p:cNvSpPr/>
          <p:nvPr/>
        </p:nvSpPr>
        <p:spPr>
          <a:xfrm>
            <a:off x="716518" y="6305193"/>
            <a:ext cx="7710964" cy="1196102"/>
          </a:xfrm>
          <a:prstGeom prst="roundRect">
            <a:avLst>
              <a:gd name="adj" fmla="val 15404"/>
            </a:avLst>
          </a:prstGeom>
          <a:solidFill>
            <a:srgbClr val="EEEFF5"/>
          </a:solidFill>
          <a:ln/>
          <a:effectLst>
            <a:outerShdw sx="100000" sy="100000" kx="0" ky="0" algn="bl" rotWithShape="0" blurRad="50800" dist="25400" dir="13500000">
              <a:srgbClr val="ffffff">
                <a:alpha val="70000"/>
              </a:srgbClr>
            </a:outerShdw>
          </a:effectLst>
        </p:spPr>
      </p:sp>
      <p:sp>
        <p:nvSpPr>
          <p:cNvPr id="12" name="Text 9"/>
          <p:cNvSpPr/>
          <p:nvPr/>
        </p:nvSpPr>
        <p:spPr>
          <a:xfrm>
            <a:off x="921187" y="6509861"/>
            <a:ext cx="2693670" cy="336590"/>
          </a:xfrm>
          <a:prstGeom prst="rect">
            <a:avLst/>
          </a:prstGeom>
          <a:noFill/>
          <a:ln/>
        </p:spPr>
        <p:txBody>
          <a:bodyPr wrap="none" lIns="0" tIns="0" rIns="0" bIns="0" rtlCol="0" anchor="t"/>
          <a:lstStyle/>
          <a:p>
            <a:pPr algn="l" indent="0" marL="0">
              <a:lnSpc>
                <a:spcPts val="2650"/>
              </a:lnSpc>
              <a:buNone/>
            </a:pPr>
            <a:r>
              <a:rPr lang="en-US" sz="2100" b="1" dirty="0">
                <a:solidFill>
                  <a:srgbClr val="272525"/>
                </a:solidFill>
                <a:latin typeface="Barlow Bold" pitchFamily="34" charset="0"/>
                <a:ea typeface="Barlow Bold" pitchFamily="34" charset="-122"/>
                <a:cs typeface="Barlow Bold" pitchFamily="34" charset="-120"/>
              </a:rPr>
              <a:t>Flattening</a:t>
            </a:r>
            <a:endParaRPr lang="en-US" sz="2100" dirty="0"/>
          </a:p>
        </p:txBody>
      </p:sp>
      <p:sp>
        <p:nvSpPr>
          <p:cNvPr id="13" name="Text 10"/>
          <p:cNvSpPr/>
          <p:nvPr/>
        </p:nvSpPr>
        <p:spPr>
          <a:xfrm>
            <a:off x="921187" y="6969204"/>
            <a:ext cx="7301627" cy="327422"/>
          </a:xfrm>
          <a:prstGeom prst="rect">
            <a:avLst/>
          </a:prstGeom>
          <a:noFill/>
          <a:ln/>
        </p:spPr>
        <p:txBody>
          <a:bodyPr wrap="none" lIns="0" tIns="0" rIns="0" bIns="0" rtlCol="0" anchor="t"/>
          <a:lstStyle/>
          <a:p>
            <a:pPr algn="l" indent="0" marL="0">
              <a:lnSpc>
                <a:spcPts val="2550"/>
              </a:lnSpc>
              <a:buNone/>
            </a:pPr>
            <a:r>
              <a:rPr lang="en-US" sz="1600" dirty="0">
                <a:solidFill>
                  <a:srgbClr val="272525"/>
                </a:solidFill>
                <a:latin typeface="Montserrat" pitchFamily="34" charset="0"/>
                <a:ea typeface="Montserrat" pitchFamily="34" charset="-122"/>
                <a:cs typeface="Montserrat" pitchFamily="34" charset="-120"/>
              </a:rPr>
              <a:t>Transforming 2D images into 1D feature vectors.</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19018" y="895826"/>
            <a:ext cx="7705963" cy="1351598"/>
          </a:xfrm>
          <a:prstGeom prst="rect">
            <a:avLst/>
          </a:prstGeom>
          <a:noFill/>
          <a:ln/>
        </p:spPr>
        <p:txBody>
          <a:bodyPr wrap="square" lIns="0" tIns="0" rIns="0" bIns="0" rtlCol="0" anchor="t"/>
          <a:lstStyle/>
          <a:p>
            <a:pPr algn="l" indent="0" marL="0">
              <a:lnSpc>
                <a:spcPts val="5300"/>
              </a:lnSpc>
              <a:buNone/>
            </a:pPr>
            <a:r>
              <a:rPr lang="en-US" sz="4250" b="1" dirty="0">
                <a:solidFill>
                  <a:srgbClr val="7068F4"/>
                </a:solidFill>
                <a:latin typeface="Barlow Bold" pitchFamily="34" charset="0"/>
                <a:ea typeface="Barlow Bold" pitchFamily="34" charset="-122"/>
                <a:cs typeface="Barlow Bold" pitchFamily="34" charset="-120"/>
              </a:rPr>
              <a:t>Unified Feature and Label Framework</a:t>
            </a:r>
            <a:endParaRPr lang="en-US" sz="4250" dirty="0"/>
          </a:p>
        </p:txBody>
      </p:sp>
      <p:sp>
        <p:nvSpPr>
          <p:cNvPr id="4" name="Text 1"/>
          <p:cNvSpPr/>
          <p:nvPr/>
        </p:nvSpPr>
        <p:spPr>
          <a:xfrm>
            <a:off x="719018" y="2555558"/>
            <a:ext cx="7705963" cy="1971675"/>
          </a:xfrm>
          <a:prstGeom prst="rect">
            <a:avLst/>
          </a:prstGeom>
          <a:noFill/>
          <a:ln/>
        </p:spPr>
        <p:txBody>
          <a:bodyPr wrap="square" lIns="0" tIns="0" rIns="0" bIns="0" rtlCol="0" anchor="t"/>
          <a:lstStyle/>
          <a:p>
            <a:pPr algn="l" indent="0" marL="0">
              <a:lnSpc>
                <a:spcPts val="2550"/>
              </a:lnSpc>
              <a:buNone/>
            </a:pPr>
            <a:r>
              <a:rPr lang="en-US" sz="1600" dirty="0">
                <a:solidFill>
                  <a:srgbClr val="272525"/>
                </a:solidFill>
                <a:latin typeface="Montserrat" pitchFamily="34" charset="0"/>
                <a:ea typeface="Montserrat" pitchFamily="34" charset="-122"/>
                <a:cs typeface="Montserrat" pitchFamily="34" charset="-120"/>
              </a:rPr>
              <a:t>With images preprocessed, the next step was to integrate the data into a unified framework. The flattened grayscale pixel data formed the features, while binary labels (0 for cats, 1 for dogs) denoted the class. This resulted in a feature set with 4,096 dimensions, reflecting the 64x64 pixel resolution of the images. The dataset was split, dedicating 80% for training and 20% for testing, to assess the model's performance effectively.</a:t>
            </a:r>
            <a:endParaRPr lang="en-US" sz="1600" dirty="0"/>
          </a:p>
        </p:txBody>
      </p:sp>
      <p:sp>
        <p:nvSpPr>
          <p:cNvPr id="5" name="Shape 2"/>
          <p:cNvSpPr/>
          <p:nvPr/>
        </p:nvSpPr>
        <p:spPr>
          <a:xfrm>
            <a:off x="719018" y="4989433"/>
            <a:ext cx="462201" cy="462201"/>
          </a:xfrm>
          <a:prstGeom prst="roundRect">
            <a:avLst>
              <a:gd name="adj" fmla="val 40003"/>
            </a:avLst>
          </a:prstGeom>
          <a:solidFill>
            <a:srgbClr val="EEEFF5"/>
          </a:solidFill>
          <a:ln/>
          <a:effectLst>
            <a:outerShdw sx="100000" sy="100000" kx="0" ky="0" algn="bl" rotWithShape="0" blurRad="50800" dist="25400" dir="13500000">
              <a:srgbClr val="ffffff">
                <a:alpha val="70000"/>
              </a:srgbClr>
            </a:outerShdw>
          </a:effectLst>
        </p:spPr>
      </p:sp>
      <p:sp>
        <p:nvSpPr>
          <p:cNvPr id="6" name="Text 3"/>
          <p:cNvSpPr/>
          <p:nvPr/>
        </p:nvSpPr>
        <p:spPr>
          <a:xfrm>
            <a:off x="1386602" y="4989433"/>
            <a:ext cx="2703076" cy="337780"/>
          </a:xfrm>
          <a:prstGeom prst="rect">
            <a:avLst/>
          </a:prstGeom>
          <a:noFill/>
          <a:ln/>
        </p:spPr>
        <p:txBody>
          <a:bodyPr wrap="none" lIns="0" tIns="0" rIns="0" bIns="0" rtlCol="0" anchor="t"/>
          <a:lstStyle/>
          <a:p>
            <a:pPr algn="l" indent="0" marL="0">
              <a:lnSpc>
                <a:spcPts val="2650"/>
              </a:lnSpc>
              <a:buNone/>
            </a:pPr>
            <a:r>
              <a:rPr lang="en-US" sz="2100" b="1" dirty="0">
                <a:solidFill>
                  <a:srgbClr val="272525"/>
                </a:solidFill>
                <a:latin typeface="Barlow Bold" pitchFamily="34" charset="0"/>
                <a:ea typeface="Barlow Bold" pitchFamily="34" charset="-122"/>
                <a:cs typeface="Barlow Bold" pitchFamily="34" charset="-120"/>
              </a:rPr>
              <a:t>Features</a:t>
            </a:r>
            <a:endParaRPr lang="en-US" sz="2100" dirty="0"/>
          </a:p>
        </p:txBody>
      </p:sp>
      <p:sp>
        <p:nvSpPr>
          <p:cNvPr id="7" name="Text 4"/>
          <p:cNvSpPr/>
          <p:nvPr/>
        </p:nvSpPr>
        <p:spPr>
          <a:xfrm>
            <a:off x="1386602" y="5450443"/>
            <a:ext cx="3082766" cy="657225"/>
          </a:xfrm>
          <a:prstGeom prst="rect">
            <a:avLst/>
          </a:prstGeom>
          <a:noFill/>
          <a:ln/>
        </p:spPr>
        <p:txBody>
          <a:bodyPr wrap="square" lIns="0" tIns="0" rIns="0" bIns="0" rtlCol="0" anchor="t"/>
          <a:lstStyle/>
          <a:p>
            <a:pPr algn="l" indent="0" marL="0">
              <a:lnSpc>
                <a:spcPts val="2550"/>
              </a:lnSpc>
              <a:buNone/>
            </a:pPr>
            <a:r>
              <a:rPr lang="en-US" sz="1600" dirty="0">
                <a:solidFill>
                  <a:srgbClr val="272525"/>
                </a:solidFill>
                <a:latin typeface="Montserrat" pitchFamily="34" charset="0"/>
                <a:ea typeface="Montserrat" pitchFamily="34" charset="-122"/>
                <a:cs typeface="Montserrat" pitchFamily="34" charset="-120"/>
              </a:rPr>
              <a:t>Flattened pixel data capturing image essence.</a:t>
            </a:r>
            <a:endParaRPr lang="en-US" sz="1600" dirty="0"/>
          </a:p>
        </p:txBody>
      </p:sp>
      <p:sp>
        <p:nvSpPr>
          <p:cNvPr id="8" name="Shape 5"/>
          <p:cNvSpPr/>
          <p:nvPr/>
        </p:nvSpPr>
        <p:spPr>
          <a:xfrm>
            <a:off x="4674751" y="4989433"/>
            <a:ext cx="462201" cy="462201"/>
          </a:xfrm>
          <a:prstGeom prst="roundRect">
            <a:avLst>
              <a:gd name="adj" fmla="val 40003"/>
            </a:avLst>
          </a:prstGeom>
          <a:solidFill>
            <a:srgbClr val="EEEFF5"/>
          </a:solidFill>
          <a:ln/>
          <a:effectLst>
            <a:outerShdw sx="100000" sy="100000" kx="0" ky="0" algn="bl" rotWithShape="0" blurRad="50800" dist="25400" dir="13500000">
              <a:srgbClr val="ffffff">
                <a:alpha val="70000"/>
              </a:srgbClr>
            </a:outerShdw>
          </a:effectLst>
        </p:spPr>
      </p:sp>
      <p:sp>
        <p:nvSpPr>
          <p:cNvPr id="9" name="Text 6"/>
          <p:cNvSpPr/>
          <p:nvPr/>
        </p:nvSpPr>
        <p:spPr>
          <a:xfrm>
            <a:off x="5342334" y="4989433"/>
            <a:ext cx="2703076" cy="337780"/>
          </a:xfrm>
          <a:prstGeom prst="rect">
            <a:avLst/>
          </a:prstGeom>
          <a:noFill/>
          <a:ln/>
        </p:spPr>
        <p:txBody>
          <a:bodyPr wrap="none" lIns="0" tIns="0" rIns="0" bIns="0" rtlCol="0" anchor="t"/>
          <a:lstStyle/>
          <a:p>
            <a:pPr algn="l" indent="0" marL="0">
              <a:lnSpc>
                <a:spcPts val="2650"/>
              </a:lnSpc>
              <a:buNone/>
            </a:pPr>
            <a:r>
              <a:rPr lang="en-US" sz="2100" b="1" dirty="0">
                <a:solidFill>
                  <a:srgbClr val="272525"/>
                </a:solidFill>
                <a:latin typeface="Barlow Bold" pitchFamily="34" charset="0"/>
                <a:ea typeface="Barlow Bold" pitchFamily="34" charset="-122"/>
                <a:cs typeface="Barlow Bold" pitchFamily="34" charset="-120"/>
              </a:rPr>
              <a:t>Labels</a:t>
            </a:r>
            <a:endParaRPr lang="en-US" sz="2100" dirty="0"/>
          </a:p>
        </p:txBody>
      </p:sp>
      <p:sp>
        <p:nvSpPr>
          <p:cNvPr id="10" name="Text 7"/>
          <p:cNvSpPr/>
          <p:nvPr/>
        </p:nvSpPr>
        <p:spPr>
          <a:xfrm>
            <a:off x="5342334" y="5450443"/>
            <a:ext cx="3082766" cy="657225"/>
          </a:xfrm>
          <a:prstGeom prst="rect">
            <a:avLst/>
          </a:prstGeom>
          <a:noFill/>
          <a:ln/>
        </p:spPr>
        <p:txBody>
          <a:bodyPr wrap="square" lIns="0" tIns="0" rIns="0" bIns="0" rtlCol="0" anchor="t"/>
          <a:lstStyle/>
          <a:p>
            <a:pPr algn="l" indent="0" marL="0">
              <a:lnSpc>
                <a:spcPts val="2550"/>
              </a:lnSpc>
              <a:buNone/>
            </a:pPr>
            <a:r>
              <a:rPr lang="en-US" sz="1600" dirty="0">
                <a:solidFill>
                  <a:srgbClr val="272525"/>
                </a:solidFill>
                <a:latin typeface="Montserrat" pitchFamily="34" charset="0"/>
                <a:ea typeface="Montserrat" pitchFamily="34" charset="-122"/>
                <a:cs typeface="Montserrat" pitchFamily="34" charset="-120"/>
              </a:rPr>
              <a:t>Binary values distinguishing cats from dogs.</a:t>
            </a:r>
            <a:endParaRPr lang="en-US" sz="1600" dirty="0"/>
          </a:p>
        </p:txBody>
      </p:sp>
      <p:sp>
        <p:nvSpPr>
          <p:cNvPr id="11" name="Shape 8"/>
          <p:cNvSpPr/>
          <p:nvPr/>
        </p:nvSpPr>
        <p:spPr>
          <a:xfrm>
            <a:off x="719018" y="6544151"/>
            <a:ext cx="462201" cy="462201"/>
          </a:xfrm>
          <a:prstGeom prst="roundRect">
            <a:avLst>
              <a:gd name="adj" fmla="val 40003"/>
            </a:avLst>
          </a:prstGeom>
          <a:solidFill>
            <a:srgbClr val="EEEFF5"/>
          </a:solidFill>
          <a:ln/>
          <a:effectLst>
            <a:outerShdw sx="100000" sy="100000" kx="0" ky="0" algn="bl" rotWithShape="0" blurRad="50800" dist="25400" dir="13500000">
              <a:srgbClr val="ffffff">
                <a:alpha val="70000"/>
              </a:srgbClr>
            </a:outerShdw>
          </a:effectLst>
        </p:spPr>
      </p:sp>
      <p:sp>
        <p:nvSpPr>
          <p:cNvPr id="12" name="Text 9"/>
          <p:cNvSpPr/>
          <p:nvPr/>
        </p:nvSpPr>
        <p:spPr>
          <a:xfrm>
            <a:off x="1386602" y="6544151"/>
            <a:ext cx="2703076" cy="337780"/>
          </a:xfrm>
          <a:prstGeom prst="rect">
            <a:avLst/>
          </a:prstGeom>
          <a:noFill/>
          <a:ln/>
        </p:spPr>
        <p:txBody>
          <a:bodyPr wrap="none" lIns="0" tIns="0" rIns="0" bIns="0" rtlCol="0" anchor="t"/>
          <a:lstStyle/>
          <a:p>
            <a:pPr algn="l" indent="0" marL="0">
              <a:lnSpc>
                <a:spcPts val="2650"/>
              </a:lnSpc>
              <a:buNone/>
            </a:pPr>
            <a:r>
              <a:rPr lang="en-US" sz="2100" b="1" dirty="0">
                <a:solidFill>
                  <a:srgbClr val="272525"/>
                </a:solidFill>
                <a:latin typeface="Barlow Bold" pitchFamily="34" charset="0"/>
                <a:ea typeface="Barlow Bold" pitchFamily="34" charset="-122"/>
                <a:cs typeface="Barlow Bold" pitchFamily="34" charset="-120"/>
              </a:rPr>
              <a:t>Split</a:t>
            </a:r>
            <a:endParaRPr lang="en-US" sz="2100" dirty="0"/>
          </a:p>
        </p:txBody>
      </p:sp>
      <p:sp>
        <p:nvSpPr>
          <p:cNvPr id="13" name="Text 10"/>
          <p:cNvSpPr/>
          <p:nvPr/>
        </p:nvSpPr>
        <p:spPr>
          <a:xfrm>
            <a:off x="1386602" y="7005161"/>
            <a:ext cx="7038380" cy="328613"/>
          </a:xfrm>
          <a:prstGeom prst="rect">
            <a:avLst/>
          </a:prstGeom>
          <a:noFill/>
          <a:ln/>
        </p:spPr>
        <p:txBody>
          <a:bodyPr wrap="none" lIns="0" tIns="0" rIns="0" bIns="0" rtlCol="0" anchor="t"/>
          <a:lstStyle/>
          <a:p>
            <a:pPr algn="l" indent="0" marL="0">
              <a:lnSpc>
                <a:spcPts val="2550"/>
              </a:lnSpc>
              <a:buNone/>
            </a:pPr>
            <a:r>
              <a:rPr lang="en-US" sz="1600" dirty="0">
                <a:solidFill>
                  <a:srgbClr val="272525"/>
                </a:solidFill>
                <a:latin typeface="Montserrat" pitchFamily="34" charset="0"/>
                <a:ea typeface="Montserrat" pitchFamily="34" charset="-122"/>
                <a:cs typeface="Montserrat" pitchFamily="34" charset="-120"/>
              </a:rPr>
              <a:t>Training and testing sets for robust evaluation.</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29258" y="572929"/>
            <a:ext cx="6747986" cy="685324"/>
          </a:xfrm>
          <a:prstGeom prst="rect">
            <a:avLst/>
          </a:prstGeom>
          <a:noFill/>
          <a:ln/>
        </p:spPr>
        <p:txBody>
          <a:bodyPr wrap="none" lIns="0" tIns="0" rIns="0" bIns="0" rtlCol="0" anchor="t"/>
          <a:lstStyle/>
          <a:p>
            <a:pPr algn="l" indent="0" marL="0">
              <a:lnSpc>
                <a:spcPts val="5350"/>
              </a:lnSpc>
              <a:buNone/>
            </a:pPr>
            <a:r>
              <a:rPr lang="en-US" sz="4300" b="1" dirty="0">
                <a:solidFill>
                  <a:srgbClr val="7068F4"/>
                </a:solidFill>
                <a:latin typeface="Barlow Bold" pitchFamily="34" charset="0"/>
                <a:ea typeface="Barlow Bold" pitchFamily="34" charset="-122"/>
                <a:cs typeface="Barlow Bold" pitchFamily="34" charset="-120"/>
              </a:rPr>
              <a:t>Choosing the SVM Classifier</a:t>
            </a:r>
            <a:endParaRPr lang="en-US" sz="4300" dirty="0"/>
          </a:p>
        </p:txBody>
      </p:sp>
      <p:sp>
        <p:nvSpPr>
          <p:cNvPr id="3" name="Text 1"/>
          <p:cNvSpPr/>
          <p:nvPr/>
        </p:nvSpPr>
        <p:spPr>
          <a:xfrm>
            <a:off x="729258" y="1674971"/>
            <a:ext cx="13171884" cy="1333500"/>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Montserrat" pitchFamily="34" charset="0"/>
                <a:ea typeface="Montserrat" pitchFamily="34" charset="-122"/>
                <a:cs typeface="Montserrat" pitchFamily="34" charset="-120"/>
              </a:rPr>
              <a:t>The Support Vector Machine (SVM) was selected as the primary tool for this classification task. Known for its effectiveness in high-dimensional spaces, the SVM was implemented with a linear kernel to navigate the complex pixel arrangements. The choice of a linear kernel was deliberate, aimed at capturing the underlying patterns in the data. The SVM underwent a training phase, learning to distinguish between cats and dogs based on the provided features and labels.</a:t>
            </a:r>
            <a:endParaRPr lang="en-US" sz="1600" dirty="0"/>
          </a:p>
        </p:txBody>
      </p:sp>
      <p:sp>
        <p:nvSpPr>
          <p:cNvPr id="4" name="Text 2"/>
          <p:cNvSpPr/>
          <p:nvPr/>
        </p:nvSpPr>
        <p:spPr>
          <a:xfrm>
            <a:off x="1851779" y="4980623"/>
            <a:ext cx="2741652" cy="342662"/>
          </a:xfrm>
          <a:prstGeom prst="rect">
            <a:avLst/>
          </a:prstGeom>
          <a:noFill/>
          <a:ln/>
        </p:spPr>
        <p:txBody>
          <a:bodyPr wrap="none" lIns="0" tIns="0" rIns="0" bIns="0" rtlCol="0" anchor="t"/>
          <a:lstStyle/>
          <a:p>
            <a:pPr algn="r" indent="0" marL="0">
              <a:lnSpc>
                <a:spcPts val="2650"/>
              </a:lnSpc>
              <a:buNone/>
            </a:pPr>
            <a:r>
              <a:rPr lang="en-US" sz="2150" b="1" dirty="0">
                <a:solidFill>
                  <a:srgbClr val="272525"/>
                </a:solidFill>
                <a:latin typeface="Barlow Bold" pitchFamily="34" charset="0"/>
                <a:ea typeface="Barlow Bold" pitchFamily="34" charset="-122"/>
                <a:cs typeface="Barlow Bold" pitchFamily="34" charset="-120"/>
              </a:rPr>
              <a:t>Model Selection</a:t>
            </a:r>
            <a:endParaRPr lang="en-US" sz="2150" dirty="0"/>
          </a:p>
        </p:txBody>
      </p:sp>
      <p:sp>
        <p:nvSpPr>
          <p:cNvPr id="5" name="Text 3"/>
          <p:cNvSpPr/>
          <p:nvPr/>
        </p:nvSpPr>
        <p:spPr>
          <a:xfrm>
            <a:off x="729258" y="5448300"/>
            <a:ext cx="3864173" cy="666750"/>
          </a:xfrm>
          <a:prstGeom prst="rect">
            <a:avLst/>
          </a:prstGeom>
          <a:noFill/>
          <a:ln/>
        </p:spPr>
        <p:txBody>
          <a:bodyPr wrap="square" lIns="0" tIns="0" rIns="0" bIns="0" rtlCol="0" anchor="t"/>
          <a:lstStyle/>
          <a:p>
            <a:pPr algn="r" indent="0" marL="0">
              <a:lnSpc>
                <a:spcPts val="2600"/>
              </a:lnSpc>
              <a:buNone/>
            </a:pPr>
            <a:r>
              <a:rPr lang="en-US" sz="1600" dirty="0">
                <a:solidFill>
                  <a:srgbClr val="272525"/>
                </a:solidFill>
                <a:latin typeface="Montserrat" pitchFamily="34" charset="0"/>
                <a:ea typeface="Montserrat" pitchFamily="34" charset="-122"/>
                <a:cs typeface="Montserrat" pitchFamily="34" charset="-120"/>
              </a:rPr>
              <a:t>Choosing SVM for high-dimensional data.</a:t>
            </a:r>
            <a:endParaRPr lang="en-US" sz="1600" dirty="0"/>
          </a:p>
        </p:txBody>
      </p:sp>
      <p:pic>
        <p:nvPicPr>
          <p:cNvPr id="6" name="Image 0" descr="preencoded.png">    </p:cNvPr>
          <p:cNvPicPr>
            <a:picLocks noChangeAspect="1"/>
          </p:cNvPicPr>
          <p:nvPr/>
        </p:nvPicPr>
        <p:blipFill>
          <a:blip r:embed="rId1"/>
          <a:stretch>
            <a:fillRect/>
          </a:stretch>
        </p:blipFill>
        <p:spPr>
          <a:xfrm>
            <a:off x="5010150" y="3242786"/>
            <a:ext cx="4610100" cy="4610100"/>
          </a:xfrm>
          <a:prstGeom prst="rect">
            <a:avLst/>
          </a:prstGeom>
        </p:spPr>
      </p:pic>
      <p:sp>
        <p:nvSpPr>
          <p:cNvPr id="7" name="Text 4"/>
          <p:cNvSpPr/>
          <p:nvPr/>
        </p:nvSpPr>
        <p:spPr>
          <a:xfrm>
            <a:off x="5569684" y="5075575"/>
            <a:ext cx="311706" cy="389692"/>
          </a:xfrm>
          <a:prstGeom prst="rect">
            <a:avLst/>
          </a:prstGeom>
          <a:noFill/>
          <a:ln/>
        </p:spPr>
        <p:txBody>
          <a:bodyPr wrap="none" lIns="0" tIns="0" rIns="0" bIns="0" rtlCol="0" anchor="t"/>
          <a:lstStyle/>
          <a:p>
            <a:pPr algn="l" indent="0" marL="0">
              <a:lnSpc>
                <a:spcPts val="3900"/>
              </a:lnSpc>
              <a:buNone/>
            </a:pPr>
            <a:r>
              <a:rPr lang="en-US" sz="2450" b="1" dirty="0">
                <a:solidFill>
                  <a:srgbClr val="272525"/>
                </a:solidFill>
                <a:latin typeface="Barlow Bold" pitchFamily="34" charset="0"/>
                <a:ea typeface="Barlow Bold" pitchFamily="34" charset="-122"/>
                <a:cs typeface="Barlow Bold" pitchFamily="34" charset="-120"/>
              </a:rPr>
              <a:t>1</a:t>
            </a:r>
            <a:endParaRPr lang="en-US" sz="2450" dirty="0"/>
          </a:p>
        </p:txBody>
      </p:sp>
      <p:sp>
        <p:nvSpPr>
          <p:cNvPr id="8" name="Text 5"/>
          <p:cNvSpPr/>
          <p:nvPr/>
        </p:nvSpPr>
        <p:spPr>
          <a:xfrm>
            <a:off x="9932789" y="3749873"/>
            <a:ext cx="2741652" cy="342662"/>
          </a:xfrm>
          <a:prstGeom prst="rect">
            <a:avLst/>
          </a:prstGeom>
          <a:noFill/>
          <a:ln/>
        </p:spPr>
        <p:txBody>
          <a:bodyPr wrap="none" lIns="0" tIns="0" rIns="0" bIns="0" rtlCol="0" anchor="t"/>
          <a:lstStyle/>
          <a:p>
            <a:pPr algn="l" indent="0" marL="0">
              <a:lnSpc>
                <a:spcPts val="2650"/>
              </a:lnSpc>
              <a:buNone/>
            </a:pPr>
            <a:r>
              <a:rPr lang="en-US" sz="2150" b="1" dirty="0">
                <a:solidFill>
                  <a:srgbClr val="272525"/>
                </a:solidFill>
                <a:latin typeface="Barlow Bold" pitchFamily="34" charset="0"/>
                <a:ea typeface="Barlow Bold" pitchFamily="34" charset="-122"/>
                <a:cs typeface="Barlow Bold" pitchFamily="34" charset="-120"/>
              </a:rPr>
              <a:t>Linear Kernel</a:t>
            </a:r>
            <a:endParaRPr lang="en-US" sz="2150" dirty="0"/>
          </a:p>
        </p:txBody>
      </p:sp>
      <p:sp>
        <p:nvSpPr>
          <p:cNvPr id="9" name="Text 6"/>
          <p:cNvSpPr/>
          <p:nvPr/>
        </p:nvSpPr>
        <p:spPr>
          <a:xfrm>
            <a:off x="9932789" y="4217551"/>
            <a:ext cx="3968353" cy="666750"/>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Montserrat" pitchFamily="34" charset="0"/>
                <a:ea typeface="Montserrat" pitchFamily="34" charset="-122"/>
                <a:cs typeface="Montserrat" pitchFamily="34" charset="-120"/>
              </a:rPr>
              <a:t>Simplifying the classification approach.</a:t>
            </a:r>
            <a:endParaRPr lang="en-US" sz="1600" dirty="0"/>
          </a:p>
        </p:txBody>
      </p:sp>
      <p:pic>
        <p:nvPicPr>
          <p:cNvPr id="10" name="Image 1" descr="preencoded.png">    </p:cNvPr>
          <p:cNvPicPr>
            <a:picLocks noChangeAspect="1"/>
          </p:cNvPicPr>
          <p:nvPr/>
        </p:nvPicPr>
        <p:blipFill>
          <a:blip r:embed="rId2"/>
          <a:stretch>
            <a:fillRect/>
          </a:stretch>
        </p:blipFill>
        <p:spPr>
          <a:xfrm>
            <a:off x="5010150" y="3242786"/>
            <a:ext cx="4610100" cy="4610100"/>
          </a:xfrm>
          <a:prstGeom prst="rect">
            <a:avLst/>
          </a:prstGeom>
        </p:spPr>
      </p:pic>
      <p:sp>
        <p:nvSpPr>
          <p:cNvPr id="11" name="Text 7"/>
          <p:cNvSpPr/>
          <p:nvPr/>
        </p:nvSpPr>
        <p:spPr>
          <a:xfrm>
            <a:off x="8194179" y="4115098"/>
            <a:ext cx="311706" cy="389692"/>
          </a:xfrm>
          <a:prstGeom prst="rect">
            <a:avLst/>
          </a:prstGeom>
          <a:noFill/>
          <a:ln/>
        </p:spPr>
        <p:txBody>
          <a:bodyPr wrap="none" lIns="0" tIns="0" rIns="0" bIns="0" rtlCol="0" anchor="t"/>
          <a:lstStyle/>
          <a:p>
            <a:pPr algn="l" indent="0" marL="0">
              <a:lnSpc>
                <a:spcPts val="3900"/>
              </a:lnSpc>
              <a:buNone/>
            </a:pPr>
            <a:r>
              <a:rPr lang="en-US" sz="2450" b="1" dirty="0">
                <a:solidFill>
                  <a:srgbClr val="272525"/>
                </a:solidFill>
                <a:latin typeface="Barlow Bold" pitchFamily="34" charset="0"/>
                <a:ea typeface="Barlow Bold" pitchFamily="34" charset="-122"/>
                <a:cs typeface="Barlow Bold" pitchFamily="34" charset="-120"/>
              </a:rPr>
              <a:t>2</a:t>
            </a:r>
            <a:endParaRPr lang="en-US" sz="2450" dirty="0"/>
          </a:p>
        </p:txBody>
      </p:sp>
      <p:sp>
        <p:nvSpPr>
          <p:cNvPr id="12" name="Text 8"/>
          <p:cNvSpPr/>
          <p:nvPr/>
        </p:nvSpPr>
        <p:spPr>
          <a:xfrm>
            <a:off x="9932789" y="6211253"/>
            <a:ext cx="2741652" cy="342662"/>
          </a:xfrm>
          <a:prstGeom prst="rect">
            <a:avLst/>
          </a:prstGeom>
          <a:noFill/>
          <a:ln/>
        </p:spPr>
        <p:txBody>
          <a:bodyPr wrap="none" lIns="0" tIns="0" rIns="0" bIns="0" rtlCol="0" anchor="t"/>
          <a:lstStyle/>
          <a:p>
            <a:pPr algn="l" indent="0" marL="0">
              <a:lnSpc>
                <a:spcPts val="2650"/>
              </a:lnSpc>
              <a:buNone/>
            </a:pPr>
            <a:r>
              <a:rPr lang="en-US" sz="2150" b="1" dirty="0">
                <a:solidFill>
                  <a:srgbClr val="272525"/>
                </a:solidFill>
                <a:latin typeface="Barlow Bold" pitchFamily="34" charset="0"/>
                <a:ea typeface="Barlow Bold" pitchFamily="34" charset="-122"/>
                <a:cs typeface="Barlow Bold" pitchFamily="34" charset="-120"/>
              </a:rPr>
              <a:t>Training Phase</a:t>
            </a:r>
            <a:endParaRPr lang="en-US" sz="2150" dirty="0"/>
          </a:p>
        </p:txBody>
      </p:sp>
      <p:sp>
        <p:nvSpPr>
          <p:cNvPr id="13" name="Text 9"/>
          <p:cNvSpPr/>
          <p:nvPr/>
        </p:nvSpPr>
        <p:spPr>
          <a:xfrm>
            <a:off x="9932789" y="6678930"/>
            <a:ext cx="3968353" cy="666750"/>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Montserrat" pitchFamily="34" charset="0"/>
                <a:ea typeface="Montserrat" pitchFamily="34" charset="-122"/>
                <a:cs typeface="Montserrat" pitchFamily="34" charset="-120"/>
              </a:rPr>
              <a:t>Learning patterns to distinguish classes.</a:t>
            </a:r>
            <a:endParaRPr lang="en-US" sz="1600" dirty="0"/>
          </a:p>
        </p:txBody>
      </p:sp>
      <p:pic>
        <p:nvPicPr>
          <p:cNvPr id="14" name="Image 2" descr="preencoded.png">    </p:cNvPr>
          <p:cNvPicPr>
            <a:picLocks noChangeAspect="1"/>
          </p:cNvPicPr>
          <p:nvPr/>
        </p:nvPicPr>
        <p:blipFill>
          <a:blip r:embed="rId3"/>
          <a:stretch>
            <a:fillRect/>
          </a:stretch>
        </p:blipFill>
        <p:spPr>
          <a:xfrm>
            <a:off x="5010150" y="3242786"/>
            <a:ext cx="4610100" cy="4610100"/>
          </a:xfrm>
          <a:prstGeom prst="rect">
            <a:avLst/>
          </a:prstGeom>
        </p:spPr>
      </p:pic>
      <p:sp>
        <p:nvSpPr>
          <p:cNvPr id="15" name="Text 10"/>
          <p:cNvSpPr/>
          <p:nvPr/>
        </p:nvSpPr>
        <p:spPr>
          <a:xfrm>
            <a:off x="7713762" y="6868180"/>
            <a:ext cx="311706" cy="389692"/>
          </a:xfrm>
          <a:prstGeom prst="rect">
            <a:avLst/>
          </a:prstGeom>
          <a:noFill/>
          <a:ln/>
        </p:spPr>
        <p:txBody>
          <a:bodyPr wrap="none" lIns="0" tIns="0" rIns="0" bIns="0" rtlCol="0" anchor="t"/>
          <a:lstStyle/>
          <a:p>
            <a:pPr algn="l" indent="0" marL="0">
              <a:lnSpc>
                <a:spcPts val="3900"/>
              </a:lnSpc>
              <a:buNone/>
            </a:pPr>
            <a:r>
              <a:rPr lang="en-US" sz="2450" b="1" dirty="0">
                <a:solidFill>
                  <a:srgbClr val="272525"/>
                </a:solidFill>
                <a:latin typeface="Barlow Bold" pitchFamily="34" charset="0"/>
                <a:ea typeface="Barlow Bold" pitchFamily="34" charset="-122"/>
                <a:cs typeface="Barlow Bold" pitchFamily="34" charset="-120"/>
              </a:rPr>
              <a:t>3</a:t>
            </a:r>
            <a:endParaRPr lang="en-US" sz="24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58309" y="2060972"/>
            <a:ext cx="10666095" cy="712708"/>
          </a:xfrm>
          <a:prstGeom prst="rect">
            <a:avLst/>
          </a:prstGeom>
          <a:noFill/>
          <a:ln/>
        </p:spPr>
        <p:txBody>
          <a:bodyPr wrap="none" lIns="0" tIns="0" rIns="0" bIns="0" rtlCol="0" anchor="t"/>
          <a:lstStyle/>
          <a:p>
            <a:pPr algn="l" indent="0" marL="0">
              <a:lnSpc>
                <a:spcPts val="5600"/>
              </a:lnSpc>
              <a:buNone/>
            </a:pPr>
            <a:r>
              <a:rPr lang="en-US" sz="4450" b="1" dirty="0">
                <a:solidFill>
                  <a:srgbClr val="7068F4"/>
                </a:solidFill>
                <a:latin typeface="Barlow Bold" pitchFamily="34" charset="0"/>
                <a:ea typeface="Barlow Bold" pitchFamily="34" charset="-122"/>
                <a:cs typeface="Barlow Bold" pitchFamily="34" charset="-120"/>
              </a:rPr>
              <a:t>Unexpected Results: Accuracy Challenges</a:t>
            </a:r>
            <a:endParaRPr lang="en-US" sz="4450" dirty="0"/>
          </a:p>
        </p:txBody>
      </p:sp>
      <p:sp>
        <p:nvSpPr>
          <p:cNvPr id="3" name="Text 1"/>
          <p:cNvSpPr/>
          <p:nvPr/>
        </p:nvSpPr>
        <p:spPr>
          <a:xfrm>
            <a:off x="758309" y="3206948"/>
            <a:ext cx="13113782" cy="138684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The SVM model faced significant challenges, reflected in its accuracy score of 45%, barely better than random chance. Several factors contributed to this outcome. The high dimensionality of the data proved difficult for the linear SVM to handle. Furthermore, the flattened grayscale pixels failed to capture the intricate features necessary for accurate classification. The model, constrained by its linear approach, lacked the nuanced parameters needed for success.</a:t>
            </a:r>
            <a:endParaRPr lang="en-US" sz="1700" dirty="0"/>
          </a:p>
        </p:txBody>
      </p:sp>
      <p:sp>
        <p:nvSpPr>
          <p:cNvPr id="4" name="Text 2"/>
          <p:cNvSpPr/>
          <p:nvPr/>
        </p:nvSpPr>
        <p:spPr>
          <a:xfrm>
            <a:off x="758309" y="5054084"/>
            <a:ext cx="3997166" cy="356235"/>
          </a:xfrm>
          <a:prstGeom prst="rect">
            <a:avLst/>
          </a:prstGeom>
          <a:noFill/>
          <a:ln/>
        </p:spPr>
        <p:txBody>
          <a:bodyPr wrap="none" lIns="0" tIns="0" rIns="0" bIns="0" rtlCol="0" anchor="t"/>
          <a:lstStyle/>
          <a:p>
            <a:pPr algn="l" indent="0" marL="0">
              <a:lnSpc>
                <a:spcPts val="2800"/>
              </a:lnSpc>
              <a:buNone/>
            </a:pPr>
            <a:r>
              <a:rPr lang="en-US" sz="2200" b="1" dirty="0">
                <a:solidFill>
                  <a:srgbClr val="7068F4"/>
                </a:solidFill>
                <a:latin typeface="Barlow Bold" pitchFamily="34" charset="0"/>
                <a:ea typeface="Barlow Bold" pitchFamily="34" charset="-122"/>
                <a:cs typeface="Barlow Bold" pitchFamily="34" charset="-120"/>
              </a:rPr>
              <a:t>High-Dimensionality Challenges</a:t>
            </a:r>
            <a:endParaRPr lang="en-US" sz="2200" dirty="0"/>
          </a:p>
        </p:txBody>
      </p:sp>
      <p:sp>
        <p:nvSpPr>
          <p:cNvPr id="5" name="Text 3"/>
          <p:cNvSpPr/>
          <p:nvPr/>
        </p:nvSpPr>
        <p:spPr>
          <a:xfrm>
            <a:off x="758309" y="5626894"/>
            <a:ext cx="6292572" cy="346710"/>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Limited by grayscale data.</a:t>
            </a:r>
            <a:endParaRPr lang="en-US" sz="1700" dirty="0"/>
          </a:p>
        </p:txBody>
      </p:sp>
      <p:sp>
        <p:nvSpPr>
          <p:cNvPr id="6" name="Text 4"/>
          <p:cNvSpPr/>
          <p:nvPr/>
        </p:nvSpPr>
        <p:spPr>
          <a:xfrm>
            <a:off x="7587139" y="5054084"/>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7068F4"/>
                </a:solidFill>
                <a:latin typeface="Barlow Bold" pitchFamily="34" charset="0"/>
                <a:ea typeface="Barlow Bold" pitchFamily="34" charset="-122"/>
                <a:cs typeface="Barlow Bold" pitchFamily="34" charset="-120"/>
              </a:rPr>
              <a:t>Poor Accuracy</a:t>
            </a:r>
            <a:endParaRPr lang="en-US" sz="2200" dirty="0"/>
          </a:p>
        </p:txBody>
      </p:sp>
      <p:sp>
        <p:nvSpPr>
          <p:cNvPr id="7" name="Text 5"/>
          <p:cNvSpPr/>
          <p:nvPr/>
        </p:nvSpPr>
        <p:spPr>
          <a:xfrm>
            <a:off x="7587139" y="5626894"/>
            <a:ext cx="6292572" cy="346710"/>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An underperforming model.</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58309" y="1260872"/>
            <a:ext cx="11448812" cy="712708"/>
          </a:xfrm>
          <a:prstGeom prst="rect">
            <a:avLst/>
          </a:prstGeom>
          <a:noFill/>
          <a:ln/>
        </p:spPr>
        <p:txBody>
          <a:bodyPr wrap="none" lIns="0" tIns="0" rIns="0" bIns="0" rtlCol="0" anchor="t"/>
          <a:lstStyle/>
          <a:p>
            <a:pPr algn="l" indent="0" marL="0">
              <a:lnSpc>
                <a:spcPts val="5600"/>
              </a:lnSpc>
              <a:buNone/>
            </a:pPr>
            <a:r>
              <a:rPr lang="en-US" sz="4450" b="1" dirty="0">
                <a:solidFill>
                  <a:srgbClr val="7068F4"/>
                </a:solidFill>
                <a:latin typeface="Barlow Bold" pitchFamily="34" charset="0"/>
                <a:ea typeface="Barlow Bold" pitchFamily="34" charset="-122"/>
                <a:cs typeface="Barlow Bold" pitchFamily="34" charset="-120"/>
              </a:rPr>
              <a:t>Reflections: Lessons for Future Improvement</a:t>
            </a:r>
            <a:endParaRPr lang="en-US" sz="4450" dirty="0"/>
          </a:p>
        </p:txBody>
      </p:sp>
      <p:sp>
        <p:nvSpPr>
          <p:cNvPr id="3" name="Text 1"/>
          <p:cNvSpPr/>
          <p:nvPr/>
        </p:nvSpPr>
        <p:spPr>
          <a:xfrm>
            <a:off x="758309" y="2406848"/>
            <a:ext cx="13113782" cy="1733550"/>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Montserrat" pitchFamily="34" charset="0"/>
                <a:ea typeface="Montserrat" pitchFamily="34" charset="-122"/>
                <a:cs typeface="Montserrat" pitchFamily="34" charset="-120"/>
              </a:rPr>
              <a:t>The underwhelming results provided valuable lessons. Feature engineering, preprocessing enhancements, and SVM optimization emerged as critical areas for improvement. Employing descriptors like HOG or leveraging pre-trained CNNs could extract meaningful features. Embracing color information, normalization, and augmentation could enrich the data. Experimenting with kernels like RBF and grid searches could optimize the SVM's performance. Dimensionality reduction, through techniques like PCA, could tame the curse of dimensionality.</a:t>
            </a:r>
            <a:endParaRPr lang="en-US" sz="1700" dirty="0"/>
          </a:p>
        </p:txBody>
      </p:sp>
      <p:sp>
        <p:nvSpPr>
          <p:cNvPr id="4" name="Shape 2"/>
          <p:cNvSpPr/>
          <p:nvPr/>
        </p:nvSpPr>
        <p:spPr>
          <a:xfrm>
            <a:off x="758309" y="4384119"/>
            <a:ext cx="2185511" cy="789384"/>
          </a:xfrm>
          <a:prstGeom prst="roundRect">
            <a:avLst>
              <a:gd name="adj" fmla="val 24702"/>
            </a:avLst>
          </a:prstGeom>
          <a:solidFill>
            <a:srgbClr val="EEEFF5"/>
          </a:solidFill>
          <a:ln/>
          <a:effectLst>
            <a:outerShdw sx="100000" sy="100000" kx="0" ky="0" algn="bl" rotWithShape="0" blurRad="53340" dist="26670" dir="13500000">
              <a:srgbClr val="ffffff">
                <a:alpha val="70000"/>
              </a:srgbClr>
            </a:outerShdw>
          </a:effectLst>
        </p:spPr>
      </p:sp>
      <p:sp>
        <p:nvSpPr>
          <p:cNvPr id="5" name="Text 3"/>
          <p:cNvSpPr/>
          <p:nvPr/>
        </p:nvSpPr>
        <p:spPr>
          <a:xfrm>
            <a:off x="1698665" y="4588431"/>
            <a:ext cx="304681" cy="380762"/>
          </a:xfrm>
          <a:prstGeom prst="rect">
            <a:avLst/>
          </a:prstGeom>
          <a:noFill/>
          <a:ln/>
        </p:spPr>
        <p:txBody>
          <a:bodyPr wrap="none" lIns="0" tIns="0" rIns="0" bIns="0" rtlCol="0" anchor="t"/>
          <a:lstStyle/>
          <a:p>
            <a:pPr algn="ctr" indent="0" marL="0">
              <a:lnSpc>
                <a:spcPts val="3800"/>
              </a:lnSpc>
              <a:buNone/>
            </a:pPr>
            <a:r>
              <a:rPr lang="en-US" sz="2350" b="1" dirty="0">
                <a:solidFill>
                  <a:srgbClr val="272525"/>
                </a:solidFill>
                <a:latin typeface="Barlow Bold" pitchFamily="34" charset="0"/>
                <a:ea typeface="Barlow Bold" pitchFamily="34" charset="-122"/>
                <a:cs typeface="Barlow Bold" pitchFamily="34" charset="-120"/>
              </a:rPr>
              <a:t>1</a:t>
            </a:r>
            <a:endParaRPr lang="en-US" sz="2350" dirty="0"/>
          </a:p>
        </p:txBody>
      </p:sp>
      <p:sp>
        <p:nvSpPr>
          <p:cNvPr id="6" name="Text 4"/>
          <p:cNvSpPr/>
          <p:nvPr/>
        </p:nvSpPr>
        <p:spPr>
          <a:xfrm>
            <a:off x="3160395" y="4600694"/>
            <a:ext cx="2542580"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Feature Engineering</a:t>
            </a:r>
            <a:endParaRPr lang="en-US" sz="2200" dirty="0"/>
          </a:p>
        </p:txBody>
      </p:sp>
      <p:sp>
        <p:nvSpPr>
          <p:cNvPr id="7" name="Shape 5"/>
          <p:cNvSpPr/>
          <p:nvPr/>
        </p:nvSpPr>
        <p:spPr>
          <a:xfrm>
            <a:off x="3052048" y="5158264"/>
            <a:ext cx="10711815" cy="15240"/>
          </a:xfrm>
          <a:prstGeom prst="roundRect">
            <a:avLst>
              <a:gd name="adj" fmla="val 1279500"/>
            </a:avLst>
          </a:prstGeom>
          <a:solidFill>
            <a:srgbClr val="C1C3D0"/>
          </a:solidFill>
          <a:ln/>
        </p:spPr>
      </p:sp>
      <p:sp>
        <p:nvSpPr>
          <p:cNvPr id="8" name="Shape 6"/>
          <p:cNvSpPr/>
          <p:nvPr/>
        </p:nvSpPr>
        <p:spPr>
          <a:xfrm>
            <a:off x="758309" y="5281732"/>
            <a:ext cx="4371142" cy="789384"/>
          </a:xfrm>
          <a:prstGeom prst="roundRect">
            <a:avLst>
              <a:gd name="adj" fmla="val 24702"/>
            </a:avLst>
          </a:prstGeom>
          <a:solidFill>
            <a:srgbClr val="EEEFF5"/>
          </a:solidFill>
          <a:ln/>
          <a:effectLst>
            <a:outerShdw sx="100000" sy="100000" kx="0" ky="0" algn="bl" rotWithShape="0" blurRad="53340" dist="26670" dir="13500000">
              <a:srgbClr val="ffffff">
                <a:alpha val="70000"/>
              </a:srgbClr>
            </a:outerShdw>
          </a:effectLst>
        </p:spPr>
      </p:sp>
      <p:sp>
        <p:nvSpPr>
          <p:cNvPr id="9" name="Text 7"/>
          <p:cNvSpPr/>
          <p:nvPr/>
        </p:nvSpPr>
        <p:spPr>
          <a:xfrm>
            <a:off x="2791539" y="5486043"/>
            <a:ext cx="304681" cy="380762"/>
          </a:xfrm>
          <a:prstGeom prst="rect">
            <a:avLst/>
          </a:prstGeom>
          <a:noFill/>
          <a:ln/>
        </p:spPr>
        <p:txBody>
          <a:bodyPr wrap="none" lIns="0" tIns="0" rIns="0" bIns="0" rtlCol="0" anchor="t"/>
          <a:lstStyle/>
          <a:p>
            <a:pPr algn="ctr" indent="0" marL="0">
              <a:lnSpc>
                <a:spcPts val="3800"/>
              </a:lnSpc>
              <a:buNone/>
            </a:pPr>
            <a:r>
              <a:rPr lang="en-US" sz="2350" b="1" dirty="0">
                <a:solidFill>
                  <a:srgbClr val="272525"/>
                </a:solidFill>
                <a:latin typeface="Barlow Bold" pitchFamily="34" charset="0"/>
                <a:ea typeface="Barlow Bold" pitchFamily="34" charset="-122"/>
                <a:cs typeface="Barlow Bold" pitchFamily="34" charset="-120"/>
              </a:rPr>
              <a:t>2</a:t>
            </a:r>
            <a:endParaRPr lang="en-US" sz="2350" dirty="0"/>
          </a:p>
        </p:txBody>
      </p:sp>
      <p:sp>
        <p:nvSpPr>
          <p:cNvPr id="10" name="Text 8"/>
          <p:cNvSpPr/>
          <p:nvPr/>
        </p:nvSpPr>
        <p:spPr>
          <a:xfrm>
            <a:off x="5346025" y="5498306"/>
            <a:ext cx="286214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Preprocessing Matters</a:t>
            </a:r>
            <a:endParaRPr lang="en-US" sz="2200" dirty="0"/>
          </a:p>
        </p:txBody>
      </p:sp>
      <p:sp>
        <p:nvSpPr>
          <p:cNvPr id="11" name="Shape 9"/>
          <p:cNvSpPr/>
          <p:nvPr/>
        </p:nvSpPr>
        <p:spPr>
          <a:xfrm>
            <a:off x="5237678" y="6055876"/>
            <a:ext cx="8526185" cy="15240"/>
          </a:xfrm>
          <a:prstGeom prst="roundRect">
            <a:avLst>
              <a:gd name="adj" fmla="val 1279500"/>
            </a:avLst>
          </a:prstGeom>
          <a:solidFill>
            <a:srgbClr val="C1C3D0"/>
          </a:solidFill>
          <a:ln/>
        </p:spPr>
      </p:sp>
      <p:sp>
        <p:nvSpPr>
          <p:cNvPr id="12" name="Shape 10"/>
          <p:cNvSpPr/>
          <p:nvPr/>
        </p:nvSpPr>
        <p:spPr>
          <a:xfrm>
            <a:off x="758309" y="6179344"/>
            <a:ext cx="6556891" cy="789384"/>
          </a:xfrm>
          <a:prstGeom prst="roundRect">
            <a:avLst>
              <a:gd name="adj" fmla="val 24702"/>
            </a:avLst>
          </a:prstGeom>
          <a:solidFill>
            <a:srgbClr val="EEEFF5"/>
          </a:solidFill>
          <a:ln/>
          <a:effectLst>
            <a:outerShdw sx="100000" sy="100000" kx="0" ky="0" algn="bl" rotWithShape="0" blurRad="53340" dist="26670" dir="13500000">
              <a:srgbClr val="ffffff">
                <a:alpha val="70000"/>
              </a:srgbClr>
            </a:outerShdw>
          </a:effectLst>
        </p:spPr>
      </p:sp>
      <p:sp>
        <p:nvSpPr>
          <p:cNvPr id="13" name="Text 11"/>
          <p:cNvSpPr/>
          <p:nvPr/>
        </p:nvSpPr>
        <p:spPr>
          <a:xfrm>
            <a:off x="3884414" y="6383655"/>
            <a:ext cx="304681" cy="380762"/>
          </a:xfrm>
          <a:prstGeom prst="rect">
            <a:avLst/>
          </a:prstGeom>
          <a:noFill/>
          <a:ln/>
        </p:spPr>
        <p:txBody>
          <a:bodyPr wrap="none" lIns="0" tIns="0" rIns="0" bIns="0" rtlCol="0" anchor="t"/>
          <a:lstStyle/>
          <a:p>
            <a:pPr algn="ctr" indent="0" marL="0">
              <a:lnSpc>
                <a:spcPts val="3800"/>
              </a:lnSpc>
              <a:buNone/>
            </a:pPr>
            <a:r>
              <a:rPr lang="en-US" sz="2350" b="1" dirty="0">
                <a:solidFill>
                  <a:srgbClr val="272525"/>
                </a:solidFill>
                <a:latin typeface="Barlow Bold" pitchFamily="34" charset="0"/>
                <a:ea typeface="Barlow Bold" pitchFamily="34" charset="-122"/>
                <a:cs typeface="Barlow Bold" pitchFamily="34" charset="-120"/>
              </a:rPr>
              <a:t>3</a:t>
            </a:r>
            <a:endParaRPr lang="en-US" sz="2350" dirty="0"/>
          </a:p>
        </p:txBody>
      </p:sp>
      <p:sp>
        <p:nvSpPr>
          <p:cNvPr id="14" name="Text 12"/>
          <p:cNvSpPr/>
          <p:nvPr/>
        </p:nvSpPr>
        <p:spPr>
          <a:xfrm>
            <a:off x="7531775" y="6395918"/>
            <a:ext cx="2426613"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Barlow Bold" pitchFamily="34" charset="0"/>
                <a:ea typeface="Barlow Bold" pitchFamily="34" charset="-122"/>
                <a:cs typeface="Barlow Bold" pitchFamily="34" charset="-120"/>
              </a:rPr>
              <a:t>Optimizing the SVM</a:t>
            </a:r>
            <a:endParaRPr lang="en-US" sz="2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128718"/>
          </a:xfrm>
          <a:prstGeom prst="rect">
            <a:avLst/>
          </a:prstGeom>
        </p:spPr>
      </p:pic>
      <p:sp>
        <p:nvSpPr>
          <p:cNvPr id="3" name="Text 0"/>
          <p:cNvSpPr/>
          <p:nvPr/>
        </p:nvSpPr>
        <p:spPr>
          <a:xfrm>
            <a:off x="596027" y="2734270"/>
            <a:ext cx="10277951" cy="560189"/>
          </a:xfrm>
          <a:prstGeom prst="rect">
            <a:avLst/>
          </a:prstGeom>
          <a:noFill/>
          <a:ln/>
        </p:spPr>
        <p:txBody>
          <a:bodyPr wrap="none" lIns="0" tIns="0" rIns="0" bIns="0" rtlCol="0" anchor="t"/>
          <a:lstStyle/>
          <a:p>
            <a:pPr algn="l" indent="0" marL="0">
              <a:lnSpc>
                <a:spcPts val="4400"/>
              </a:lnSpc>
              <a:buNone/>
            </a:pPr>
            <a:r>
              <a:rPr lang="en-US" sz="3500" b="1" dirty="0">
                <a:solidFill>
                  <a:srgbClr val="7068F4"/>
                </a:solidFill>
                <a:latin typeface="Barlow Bold" pitchFamily="34" charset="0"/>
                <a:ea typeface="Barlow Bold" pitchFamily="34" charset="-122"/>
                <a:cs typeface="Barlow Bold" pitchFamily="34" charset="-120"/>
              </a:rPr>
              <a:t>Future Directions: Embracing Advanced Techniques</a:t>
            </a:r>
            <a:endParaRPr lang="en-US" sz="3500" dirty="0"/>
          </a:p>
        </p:txBody>
      </p:sp>
      <p:sp>
        <p:nvSpPr>
          <p:cNvPr id="4" name="Text 1"/>
          <p:cNvSpPr/>
          <p:nvPr/>
        </p:nvSpPr>
        <p:spPr>
          <a:xfrm>
            <a:off x="596027" y="3549848"/>
            <a:ext cx="13438346" cy="817245"/>
          </a:xfrm>
          <a:prstGeom prst="rect">
            <a:avLst/>
          </a:prstGeom>
          <a:noFill/>
          <a:ln/>
        </p:spPr>
        <p:txBody>
          <a:bodyPr wrap="square" lIns="0" tIns="0" rIns="0" bIns="0" rtlCol="0" anchor="t"/>
          <a:lstStyle/>
          <a:p>
            <a:pPr algn="l" indent="0" marL="0">
              <a:lnSpc>
                <a:spcPts val="2100"/>
              </a:lnSpc>
              <a:buNone/>
            </a:pPr>
            <a:r>
              <a:rPr lang="en-US" sz="1300" dirty="0">
                <a:solidFill>
                  <a:srgbClr val="272525"/>
                </a:solidFill>
                <a:latin typeface="Montserrat" pitchFamily="34" charset="0"/>
                <a:ea typeface="Montserrat" pitchFamily="34" charset="-122"/>
                <a:cs typeface="Montserrat" pitchFamily="34" charset="-120"/>
              </a:rPr>
              <a:t>The initial SVM venture serves as a beacon, guiding the scientist toward more advanced techniques. Convolutional neural networks (CNNs) or hybrid approaches hold promise for better feature extraction and classification. Ensemble methods and hyperparameter tuning offer additional avenues for improving model performance. These future journeys aim to build a model that confidently recognizes every cat's whisker and every dog's wagging tail.</a:t>
            </a:r>
            <a:endParaRPr lang="en-US" sz="1300" dirty="0"/>
          </a:p>
        </p:txBody>
      </p:sp>
      <p:pic>
        <p:nvPicPr>
          <p:cNvPr id="5" name="Image 1" descr="preencoded.png">    </p:cNvPr>
          <p:cNvPicPr>
            <a:picLocks noChangeAspect="1"/>
          </p:cNvPicPr>
          <p:nvPr/>
        </p:nvPicPr>
        <p:blipFill>
          <a:blip r:embed="rId2"/>
          <a:stretch>
            <a:fillRect/>
          </a:stretch>
        </p:blipFill>
        <p:spPr>
          <a:xfrm>
            <a:off x="596027" y="4558665"/>
            <a:ext cx="851416" cy="1021794"/>
          </a:xfrm>
          <a:prstGeom prst="rect">
            <a:avLst/>
          </a:prstGeom>
        </p:spPr>
      </p:pic>
      <p:sp>
        <p:nvSpPr>
          <p:cNvPr id="6" name="Text 2"/>
          <p:cNvSpPr/>
          <p:nvPr/>
        </p:nvSpPr>
        <p:spPr>
          <a:xfrm>
            <a:off x="1702832" y="4728924"/>
            <a:ext cx="2240756" cy="280035"/>
          </a:xfrm>
          <a:prstGeom prst="rect">
            <a:avLst/>
          </a:prstGeom>
          <a:noFill/>
          <a:ln/>
        </p:spPr>
        <p:txBody>
          <a:bodyPr wrap="none" lIns="0" tIns="0" rIns="0" bIns="0" rtlCol="0" anchor="t"/>
          <a:lstStyle/>
          <a:p>
            <a:pPr algn="l" indent="0" marL="0">
              <a:lnSpc>
                <a:spcPts val="2200"/>
              </a:lnSpc>
              <a:buNone/>
            </a:pPr>
            <a:r>
              <a:rPr lang="en-US" sz="1750" b="1" dirty="0">
                <a:solidFill>
                  <a:srgbClr val="272525"/>
                </a:solidFill>
                <a:latin typeface="Barlow Bold" pitchFamily="34" charset="0"/>
                <a:ea typeface="Barlow Bold" pitchFamily="34" charset="-122"/>
                <a:cs typeface="Barlow Bold" pitchFamily="34" charset="-120"/>
              </a:rPr>
              <a:t>CNNs Exploration</a:t>
            </a:r>
            <a:endParaRPr lang="en-US" sz="1750" dirty="0"/>
          </a:p>
        </p:txBody>
      </p:sp>
      <p:sp>
        <p:nvSpPr>
          <p:cNvPr id="7" name="Text 3"/>
          <p:cNvSpPr/>
          <p:nvPr/>
        </p:nvSpPr>
        <p:spPr>
          <a:xfrm>
            <a:off x="1702832" y="5111115"/>
            <a:ext cx="12331541" cy="272415"/>
          </a:xfrm>
          <a:prstGeom prst="rect">
            <a:avLst/>
          </a:prstGeom>
          <a:noFill/>
          <a:ln/>
        </p:spPr>
        <p:txBody>
          <a:bodyPr wrap="none" lIns="0" tIns="0" rIns="0" bIns="0" rtlCol="0" anchor="t"/>
          <a:lstStyle/>
          <a:p>
            <a:pPr algn="l" indent="0" marL="0">
              <a:lnSpc>
                <a:spcPts val="2100"/>
              </a:lnSpc>
              <a:buNone/>
            </a:pPr>
            <a:r>
              <a:rPr lang="en-US" sz="1300" dirty="0">
                <a:solidFill>
                  <a:srgbClr val="272525"/>
                </a:solidFill>
                <a:latin typeface="Montserrat" pitchFamily="34" charset="0"/>
                <a:ea typeface="Montserrat" pitchFamily="34" charset="-122"/>
                <a:cs typeface="Montserrat" pitchFamily="34" charset="-120"/>
              </a:rPr>
              <a:t>Future exploration into alternate techniques</a:t>
            </a:r>
            <a:endParaRPr lang="en-US" sz="1300" dirty="0"/>
          </a:p>
        </p:txBody>
      </p:sp>
      <p:pic>
        <p:nvPicPr>
          <p:cNvPr id="8" name="Image 2" descr="preencoded.png">    </p:cNvPr>
          <p:cNvPicPr>
            <a:picLocks noChangeAspect="1"/>
          </p:cNvPicPr>
          <p:nvPr/>
        </p:nvPicPr>
        <p:blipFill>
          <a:blip r:embed="rId3"/>
          <a:stretch>
            <a:fillRect/>
          </a:stretch>
        </p:blipFill>
        <p:spPr>
          <a:xfrm>
            <a:off x="596027" y="5580459"/>
            <a:ext cx="851416" cy="1021794"/>
          </a:xfrm>
          <a:prstGeom prst="rect">
            <a:avLst/>
          </a:prstGeom>
        </p:spPr>
      </p:pic>
      <p:sp>
        <p:nvSpPr>
          <p:cNvPr id="9" name="Text 4"/>
          <p:cNvSpPr/>
          <p:nvPr/>
        </p:nvSpPr>
        <p:spPr>
          <a:xfrm>
            <a:off x="1702832" y="5750719"/>
            <a:ext cx="2240756" cy="280035"/>
          </a:xfrm>
          <a:prstGeom prst="rect">
            <a:avLst/>
          </a:prstGeom>
          <a:noFill/>
          <a:ln/>
        </p:spPr>
        <p:txBody>
          <a:bodyPr wrap="none" lIns="0" tIns="0" rIns="0" bIns="0" rtlCol="0" anchor="t"/>
          <a:lstStyle/>
          <a:p>
            <a:pPr algn="l" indent="0" marL="0">
              <a:lnSpc>
                <a:spcPts val="2200"/>
              </a:lnSpc>
              <a:buNone/>
            </a:pPr>
            <a:r>
              <a:rPr lang="en-US" sz="1750" b="1" dirty="0">
                <a:solidFill>
                  <a:srgbClr val="272525"/>
                </a:solidFill>
                <a:latin typeface="Barlow Bold" pitchFamily="34" charset="0"/>
                <a:ea typeface="Barlow Bold" pitchFamily="34" charset="-122"/>
                <a:cs typeface="Barlow Bold" pitchFamily="34" charset="-120"/>
              </a:rPr>
              <a:t>Ensemble Methods</a:t>
            </a:r>
            <a:endParaRPr lang="en-US" sz="1750" dirty="0"/>
          </a:p>
        </p:txBody>
      </p:sp>
      <p:sp>
        <p:nvSpPr>
          <p:cNvPr id="10" name="Text 5"/>
          <p:cNvSpPr/>
          <p:nvPr/>
        </p:nvSpPr>
        <p:spPr>
          <a:xfrm>
            <a:off x="1702832" y="6132909"/>
            <a:ext cx="12331541" cy="272415"/>
          </a:xfrm>
          <a:prstGeom prst="rect">
            <a:avLst/>
          </a:prstGeom>
          <a:noFill/>
          <a:ln/>
        </p:spPr>
        <p:txBody>
          <a:bodyPr wrap="none" lIns="0" tIns="0" rIns="0" bIns="0" rtlCol="0" anchor="t"/>
          <a:lstStyle/>
          <a:p>
            <a:pPr algn="l" indent="0" marL="0">
              <a:lnSpc>
                <a:spcPts val="2100"/>
              </a:lnSpc>
              <a:buNone/>
            </a:pPr>
            <a:r>
              <a:rPr lang="en-US" sz="1300" dirty="0">
                <a:solidFill>
                  <a:srgbClr val="272525"/>
                </a:solidFill>
                <a:latin typeface="Montserrat" pitchFamily="34" charset="0"/>
                <a:ea typeface="Montserrat" pitchFamily="34" charset="-122"/>
                <a:cs typeface="Montserrat" pitchFamily="34" charset="-120"/>
              </a:rPr>
              <a:t>A combined approach is promising</a:t>
            </a:r>
            <a:endParaRPr lang="en-US" sz="1300" dirty="0"/>
          </a:p>
        </p:txBody>
      </p:sp>
      <p:pic>
        <p:nvPicPr>
          <p:cNvPr id="11" name="Image 3" descr="preencoded.png">    </p:cNvPr>
          <p:cNvPicPr>
            <a:picLocks noChangeAspect="1"/>
          </p:cNvPicPr>
          <p:nvPr/>
        </p:nvPicPr>
        <p:blipFill>
          <a:blip r:embed="rId4"/>
          <a:stretch>
            <a:fillRect/>
          </a:stretch>
        </p:blipFill>
        <p:spPr>
          <a:xfrm>
            <a:off x="596027" y="6602254"/>
            <a:ext cx="851416" cy="1021794"/>
          </a:xfrm>
          <a:prstGeom prst="rect">
            <a:avLst/>
          </a:prstGeom>
        </p:spPr>
      </p:pic>
      <p:sp>
        <p:nvSpPr>
          <p:cNvPr id="12" name="Text 6"/>
          <p:cNvSpPr/>
          <p:nvPr/>
        </p:nvSpPr>
        <p:spPr>
          <a:xfrm>
            <a:off x="1702832" y="6772513"/>
            <a:ext cx="2347793" cy="280035"/>
          </a:xfrm>
          <a:prstGeom prst="rect">
            <a:avLst/>
          </a:prstGeom>
          <a:noFill/>
          <a:ln/>
        </p:spPr>
        <p:txBody>
          <a:bodyPr wrap="none" lIns="0" tIns="0" rIns="0" bIns="0" rtlCol="0" anchor="t"/>
          <a:lstStyle/>
          <a:p>
            <a:pPr algn="l" indent="0" marL="0">
              <a:lnSpc>
                <a:spcPts val="2200"/>
              </a:lnSpc>
              <a:buNone/>
            </a:pPr>
            <a:r>
              <a:rPr lang="en-US" sz="1750" b="1" dirty="0">
                <a:solidFill>
                  <a:srgbClr val="272525"/>
                </a:solidFill>
                <a:latin typeface="Barlow Bold" pitchFamily="34" charset="0"/>
                <a:ea typeface="Barlow Bold" pitchFamily="34" charset="-122"/>
                <a:cs typeface="Barlow Bold" pitchFamily="34" charset="-120"/>
              </a:rPr>
              <a:t>Hyperparameter Tuning</a:t>
            </a:r>
            <a:endParaRPr lang="en-US" sz="1750" dirty="0"/>
          </a:p>
        </p:txBody>
      </p:sp>
      <p:sp>
        <p:nvSpPr>
          <p:cNvPr id="13" name="Text 7"/>
          <p:cNvSpPr/>
          <p:nvPr/>
        </p:nvSpPr>
        <p:spPr>
          <a:xfrm>
            <a:off x="1702832" y="7154704"/>
            <a:ext cx="12331541" cy="272415"/>
          </a:xfrm>
          <a:prstGeom prst="rect">
            <a:avLst/>
          </a:prstGeom>
          <a:noFill/>
          <a:ln/>
        </p:spPr>
        <p:txBody>
          <a:bodyPr wrap="none" lIns="0" tIns="0" rIns="0" bIns="0" rtlCol="0" anchor="t"/>
          <a:lstStyle/>
          <a:p>
            <a:pPr algn="l" indent="0" marL="0">
              <a:lnSpc>
                <a:spcPts val="2100"/>
              </a:lnSpc>
              <a:buNone/>
            </a:pPr>
            <a:r>
              <a:rPr lang="en-US" sz="1300" dirty="0">
                <a:solidFill>
                  <a:srgbClr val="272525"/>
                </a:solidFill>
                <a:latin typeface="Montserrat" pitchFamily="34" charset="0"/>
                <a:ea typeface="Montserrat" pitchFamily="34" charset="-122"/>
                <a:cs typeface="Montserrat" pitchFamily="34" charset="-120"/>
              </a:rPr>
              <a:t>Fine tuning can yield promising results</a:t>
            </a:r>
            <a:endParaRPr lang="en-US" sz="13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0910"/>
          </a:xfrm>
          <a:prstGeom prst="rect">
            <a:avLst/>
          </a:prstGeom>
        </p:spPr>
      </p:pic>
      <p:sp>
        <p:nvSpPr>
          <p:cNvPr id="3" name="Text 0"/>
          <p:cNvSpPr/>
          <p:nvPr/>
        </p:nvSpPr>
        <p:spPr>
          <a:xfrm>
            <a:off x="663893" y="521613"/>
            <a:ext cx="4992053" cy="624007"/>
          </a:xfrm>
          <a:prstGeom prst="rect">
            <a:avLst/>
          </a:prstGeom>
          <a:noFill/>
          <a:ln/>
        </p:spPr>
        <p:txBody>
          <a:bodyPr wrap="none" lIns="0" tIns="0" rIns="0" bIns="0" rtlCol="0" anchor="t"/>
          <a:lstStyle/>
          <a:p>
            <a:pPr algn="l" indent="0" marL="0">
              <a:lnSpc>
                <a:spcPts val="4900"/>
              </a:lnSpc>
              <a:buNone/>
            </a:pPr>
            <a:r>
              <a:rPr lang="en-US" sz="3900" b="1" dirty="0">
                <a:solidFill>
                  <a:srgbClr val="7068F4"/>
                </a:solidFill>
                <a:latin typeface="Barlow Bold" pitchFamily="34" charset="0"/>
                <a:ea typeface="Barlow Bold" pitchFamily="34" charset="-122"/>
                <a:cs typeface="Barlow Bold" pitchFamily="34" charset="-120"/>
              </a:rPr>
              <a:t>Key Takeaways</a:t>
            </a:r>
            <a:endParaRPr lang="en-US" sz="3900" dirty="0"/>
          </a:p>
        </p:txBody>
      </p:sp>
      <p:sp>
        <p:nvSpPr>
          <p:cNvPr id="4" name="Text 1"/>
          <p:cNvSpPr/>
          <p:nvPr/>
        </p:nvSpPr>
        <p:spPr>
          <a:xfrm>
            <a:off x="663893" y="1430060"/>
            <a:ext cx="7816215" cy="2123599"/>
          </a:xfrm>
          <a:prstGeom prst="rect">
            <a:avLst/>
          </a:prstGeom>
          <a:noFill/>
          <a:ln/>
        </p:spPr>
        <p:txBody>
          <a:bodyPr wrap="square" lIns="0" tIns="0" rIns="0" bIns="0" rtlCol="0" anchor="t"/>
          <a:lstStyle/>
          <a:p>
            <a:pPr algn="l" indent="0" marL="0">
              <a:lnSpc>
                <a:spcPts val="2350"/>
              </a:lnSpc>
              <a:buNone/>
            </a:pPr>
            <a:r>
              <a:rPr lang="en-US" sz="1450" dirty="0">
                <a:solidFill>
                  <a:srgbClr val="272525"/>
                </a:solidFill>
                <a:latin typeface="Montserrat" pitchFamily="34" charset="0"/>
                <a:ea typeface="Montserrat" pitchFamily="34" charset="-122"/>
                <a:cs typeface="Montserrat" pitchFamily="34" charset="-120"/>
              </a:rPr>
              <a:t>Despite the challenges faced by the SVM classifier, this journey provided invaluable insights into the complexities of image classification. The importance of feature engineering, preprocessing, and model optimization cannot be overstated. The quest to build a model that accurately distinguishes cats from dogs continues, armed with refined strategies and a strengthened resolve. The lessons learned pave the way for future explorations into advanced techniques and methodologies.</a:t>
            </a:r>
            <a:endParaRPr lang="en-US" sz="1450" dirty="0"/>
          </a:p>
        </p:txBody>
      </p:sp>
      <p:sp>
        <p:nvSpPr>
          <p:cNvPr id="5" name="Text 2"/>
          <p:cNvSpPr/>
          <p:nvPr/>
        </p:nvSpPr>
        <p:spPr>
          <a:xfrm>
            <a:off x="663893" y="3861792"/>
            <a:ext cx="7816215" cy="625912"/>
          </a:xfrm>
          <a:prstGeom prst="rect">
            <a:avLst/>
          </a:prstGeom>
          <a:noFill/>
          <a:ln/>
        </p:spPr>
        <p:txBody>
          <a:bodyPr wrap="none" lIns="0" tIns="0" rIns="0" bIns="0" rtlCol="0" anchor="t"/>
          <a:lstStyle/>
          <a:p>
            <a:pPr algn="ctr" indent="0" marL="0">
              <a:lnSpc>
                <a:spcPts val="4900"/>
              </a:lnSpc>
              <a:buNone/>
            </a:pPr>
            <a:r>
              <a:rPr lang="en-US" sz="4900" b="1" dirty="0">
                <a:solidFill>
                  <a:srgbClr val="272525"/>
                </a:solidFill>
                <a:latin typeface="Barlow Bold" pitchFamily="34" charset="0"/>
                <a:ea typeface="Barlow Bold" pitchFamily="34" charset="-122"/>
                <a:cs typeface="Barlow Bold" pitchFamily="34" charset="-120"/>
              </a:rPr>
              <a:t>45%</a:t>
            </a:r>
            <a:endParaRPr lang="en-US" sz="4900" dirty="0"/>
          </a:p>
        </p:txBody>
      </p:sp>
      <p:sp>
        <p:nvSpPr>
          <p:cNvPr id="6" name="Text 3"/>
          <p:cNvSpPr/>
          <p:nvPr/>
        </p:nvSpPr>
        <p:spPr>
          <a:xfrm>
            <a:off x="3323987" y="4724638"/>
            <a:ext cx="2496026" cy="311944"/>
          </a:xfrm>
          <a:prstGeom prst="rect">
            <a:avLst/>
          </a:prstGeom>
          <a:noFill/>
          <a:ln/>
        </p:spPr>
        <p:txBody>
          <a:bodyPr wrap="none" lIns="0" tIns="0" rIns="0" bIns="0" rtlCol="0" anchor="t"/>
          <a:lstStyle/>
          <a:p>
            <a:pPr algn="ctr" indent="0" marL="0">
              <a:lnSpc>
                <a:spcPts val="2450"/>
              </a:lnSpc>
              <a:buNone/>
            </a:pPr>
            <a:r>
              <a:rPr lang="en-US" sz="1950" b="1" dirty="0">
                <a:solidFill>
                  <a:srgbClr val="272525"/>
                </a:solidFill>
                <a:latin typeface="Barlow Bold" pitchFamily="34" charset="0"/>
                <a:ea typeface="Barlow Bold" pitchFamily="34" charset="-122"/>
                <a:cs typeface="Barlow Bold" pitchFamily="34" charset="-120"/>
              </a:rPr>
              <a:t>Accuracy Score</a:t>
            </a:r>
            <a:endParaRPr lang="en-US" sz="1950" dirty="0"/>
          </a:p>
        </p:txBody>
      </p:sp>
      <p:sp>
        <p:nvSpPr>
          <p:cNvPr id="7" name="Text 4"/>
          <p:cNvSpPr/>
          <p:nvPr/>
        </p:nvSpPr>
        <p:spPr>
          <a:xfrm>
            <a:off x="663893" y="5150287"/>
            <a:ext cx="7816215" cy="303371"/>
          </a:xfrm>
          <a:prstGeom prst="rect">
            <a:avLst/>
          </a:prstGeom>
          <a:noFill/>
          <a:ln/>
        </p:spPr>
        <p:txBody>
          <a:bodyPr wrap="none" lIns="0" tIns="0" rIns="0" bIns="0" rtlCol="0" anchor="t"/>
          <a:lstStyle/>
          <a:p>
            <a:pPr algn="ctr" indent="0" marL="0">
              <a:lnSpc>
                <a:spcPts val="2350"/>
              </a:lnSpc>
              <a:buNone/>
            </a:pPr>
            <a:r>
              <a:rPr lang="en-US" sz="1450" dirty="0">
                <a:solidFill>
                  <a:srgbClr val="272525"/>
                </a:solidFill>
                <a:latin typeface="Montserrat" pitchFamily="34" charset="0"/>
                <a:ea typeface="Montserrat" pitchFamily="34" charset="-122"/>
                <a:cs typeface="Montserrat" pitchFamily="34" charset="-120"/>
              </a:rPr>
              <a:t>Highlights need for improvement.</a:t>
            </a:r>
            <a:endParaRPr lang="en-US" sz="1450" dirty="0"/>
          </a:p>
        </p:txBody>
      </p:sp>
      <p:sp>
        <p:nvSpPr>
          <p:cNvPr id="8" name="Text 5"/>
          <p:cNvSpPr/>
          <p:nvPr/>
        </p:nvSpPr>
        <p:spPr>
          <a:xfrm>
            <a:off x="663893" y="6117431"/>
            <a:ext cx="7816215" cy="625912"/>
          </a:xfrm>
          <a:prstGeom prst="rect">
            <a:avLst/>
          </a:prstGeom>
          <a:noFill/>
          <a:ln/>
        </p:spPr>
        <p:txBody>
          <a:bodyPr wrap="none" lIns="0" tIns="0" rIns="0" bIns="0" rtlCol="0" anchor="t"/>
          <a:lstStyle/>
          <a:p>
            <a:pPr algn="ctr" indent="0" marL="0">
              <a:lnSpc>
                <a:spcPts val="4900"/>
              </a:lnSpc>
              <a:buNone/>
            </a:pPr>
            <a:r>
              <a:rPr lang="en-US" sz="4900" b="1" dirty="0">
                <a:solidFill>
                  <a:srgbClr val="272525"/>
                </a:solidFill>
                <a:latin typeface="Barlow Bold" pitchFamily="34" charset="0"/>
                <a:ea typeface="Barlow Bold" pitchFamily="34" charset="-122"/>
                <a:cs typeface="Barlow Bold" pitchFamily="34" charset="-120"/>
              </a:rPr>
              <a:t>4096</a:t>
            </a:r>
            <a:endParaRPr lang="en-US" sz="4900" dirty="0"/>
          </a:p>
        </p:txBody>
      </p:sp>
      <p:sp>
        <p:nvSpPr>
          <p:cNvPr id="9" name="Text 6"/>
          <p:cNvSpPr/>
          <p:nvPr/>
        </p:nvSpPr>
        <p:spPr>
          <a:xfrm>
            <a:off x="3323987" y="6980277"/>
            <a:ext cx="2496026" cy="311944"/>
          </a:xfrm>
          <a:prstGeom prst="rect">
            <a:avLst/>
          </a:prstGeom>
          <a:noFill/>
          <a:ln/>
        </p:spPr>
        <p:txBody>
          <a:bodyPr wrap="none" lIns="0" tIns="0" rIns="0" bIns="0" rtlCol="0" anchor="t"/>
          <a:lstStyle/>
          <a:p>
            <a:pPr algn="ctr" indent="0" marL="0">
              <a:lnSpc>
                <a:spcPts val="2450"/>
              </a:lnSpc>
              <a:buNone/>
            </a:pPr>
            <a:r>
              <a:rPr lang="en-US" sz="1950" b="1" dirty="0">
                <a:solidFill>
                  <a:srgbClr val="272525"/>
                </a:solidFill>
                <a:latin typeface="Barlow Bold" pitchFamily="34" charset="0"/>
                <a:ea typeface="Barlow Bold" pitchFamily="34" charset="-122"/>
                <a:cs typeface="Barlow Bold" pitchFamily="34" charset="-120"/>
              </a:rPr>
              <a:t>Dimensions</a:t>
            </a:r>
            <a:endParaRPr lang="en-US" sz="1950" dirty="0"/>
          </a:p>
        </p:txBody>
      </p:sp>
      <p:sp>
        <p:nvSpPr>
          <p:cNvPr id="10" name="Text 7"/>
          <p:cNvSpPr/>
          <p:nvPr/>
        </p:nvSpPr>
        <p:spPr>
          <a:xfrm>
            <a:off x="663893" y="7405926"/>
            <a:ext cx="7816215" cy="303371"/>
          </a:xfrm>
          <a:prstGeom prst="rect">
            <a:avLst/>
          </a:prstGeom>
          <a:noFill/>
          <a:ln/>
        </p:spPr>
        <p:txBody>
          <a:bodyPr wrap="none" lIns="0" tIns="0" rIns="0" bIns="0" rtlCol="0" anchor="t"/>
          <a:lstStyle/>
          <a:p>
            <a:pPr algn="ctr" indent="0" marL="0">
              <a:lnSpc>
                <a:spcPts val="2350"/>
              </a:lnSpc>
              <a:buNone/>
            </a:pPr>
            <a:r>
              <a:rPr lang="en-US" sz="1450" dirty="0">
                <a:solidFill>
                  <a:srgbClr val="272525"/>
                </a:solidFill>
                <a:latin typeface="Montserrat" pitchFamily="34" charset="0"/>
                <a:ea typeface="Montserrat" pitchFamily="34" charset="-122"/>
                <a:cs typeface="Montserrat" pitchFamily="34" charset="-120"/>
              </a:rPr>
              <a:t>Challenged the model's capabilities.</a:t>
            </a:r>
            <a:endParaRPr lang="en-US" sz="14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2025-03-26T09:58:56Z</dcterms:created>
  <dcterms:modified xsi:type="dcterms:W3CDTF">2025-03-26T09:58:56Z</dcterms:modified>
</cp:coreProperties>
</file>